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2"/>
  </p:notesMasterIdLst>
  <p:sldIdLst>
    <p:sldId id="283" r:id="rId2"/>
    <p:sldId id="257" r:id="rId3"/>
    <p:sldId id="258" r:id="rId4"/>
    <p:sldId id="259" r:id="rId5"/>
    <p:sldId id="263" r:id="rId6"/>
    <p:sldId id="264" r:id="rId7"/>
    <p:sldId id="265" r:id="rId8"/>
    <p:sldId id="262" r:id="rId9"/>
    <p:sldId id="260" r:id="rId10"/>
    <p:sldId id="261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62"/>
    <p:restoredTop sz="72191"/>
  </p:normalViewPr>
  <p:slideViewPr>
    <p:cSldViewPr snapToGrid="0" snapToObjects="1">
      <p:cViewPr varScale="1">
        <p:scale>
          <a:sx n="87" d="100"/>
          <a:sy n="87" d="100"/>
        </p:scale>
        <p:origin x="15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GB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68871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➔"/>
            </a:pPr>
            <a:endParaRPr lang="en-GB" sz="1100" dirty="0"/>
          </a:p>
        </p:txBody>
      </p:sp>
      <p:sp>
        <p:nvSpPr>
          <p:cNvPr id="144" name="Google Shape;14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dirty="0"/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lang="en-GB" b="0" dirty="0">
              <a:effectLst/>
            </a:endParaRPr>
          </a:p>
        </p:txBody>
      </p:sp>
      <p:sp>
        <p:nvSpPr>
          <p:cNvPr id="126" name="Google Shape;12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lang="en-GB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lang="en-GB" b="0" dirty="0">
              <a:effectLst/>
            </a:endParaRPr>
          </a:p>
        </p:txBody>
      </p:sp>
      <p:sp>
        <p:nvSpPr>
          <p:cNvPr id="132" name="Google Shape;1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0766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lang="en-GB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8155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lang="en-GB" b="0" dirty="0">
              <a:effectLst/>
            </a:endParaRPr>
          </a:p>
        </p:txBody>
      </p:sp>
      <p:sp>
        <p:nvSpPr>
          <p:cNvPr id="132" name="Google Shape;1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8457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lang="en-GB" b="0" dirty="0">
              <a:effectLst/>
            </a:endParaRPr>
          </a:p>
        </p:txBody>
      </p:sp>
      <p:sp>
        <p:nvSpPr>
          <p:cNvPr id="132" name="Google Shape;1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853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" name="Google Shape;13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subTitle" idx="2"/>
          </p:nvPr>
        </p:nvSpPr>
        <p:spPr>
          <a:xfrm>
            <a:off x="15250" y="346950"/>
            <a:ext cx="7867500" cy="608700"/>
          </a:xfrm>
          <a:prstGeom prst="rect">
            <a:avLst/>
          </a:prstGeom>
        </p:spPr>
        <p:txBody>
          <a:bodyPr spcFirstLastPara="1" wrap="square" lIns="91425" tIns="45700" rIns="91425" bIns="45700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2400" b="1"/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3"/>
          </p:nvPr>
        </p:nvSpPr>
        <p:spPr>
          <a:xfrm>
            <a:off x="1796425" y="1251825"/>
            <a:ext cx="7867500" cy="2710500"/>
          </a:xfrm>
          <a:prstGeom prst="rect">
            <a:avLst/>
          </a:prstGeom>
        </p:spPr>
        <p:txBody>
          <a:bodyPr spcFirstLastPara="1" wrap="square" lIns="91425" tIns="45700" rIns="91425" bIns="45700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9" name="Google Shape;99;p12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body" idx="2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pic>
        <p:nvPicPr>
          <p:cNvPr id="101" name="Google Shape;101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body" idx="1"/>
          </p:nvPr>
        </p:nvSpPr>
        <p:spPr>
          <a:xfrm rot="5400000">
            <a:off x="1666050" y="-596100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8" name="Google Shape;108;p13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3"/>
          <p:cNvSpPr txBox="1">
            <a:spLocks noGrp="1"/>
          </p:cNvSpPr>
          <p:nvPr>
            <p:ph type="body" idx="2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pic>
        <p:nvPicPr>
          <p:cNvPr id="110" name="Google Shape;11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2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pic>
        <p:nvPicPr>
          <p:cNvPr id="49" name="Google Shape;4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7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5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pic>
        <p:nvPicPr>
          <p:cNvPr id="61" name="Google Shape;6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9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pic>
        <p:nvPicPr>
          <p:cNvPr id="72" name="Google Shape;7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0" name="Google Shape;80;p10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0"/>
          <p:cNvSpPr txBox="1">
            <a:spLocks noGrp="1"/>
          </p:cNvSpPr>
          <p:nvPr>
            <p:ph type="body" idx="3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pic>
        <p:nvPicPr>
          <p:cNvPr id="82" name="Google Shape;8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3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pic>
        <p:nvPicPr>
          <p:cNvPr id="92" name="Google Shape;9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E90A2-60CF-834D-AB3B-E7372F1B5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190D64-23DD-2B41-8F14-724275A5AB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A9975E-C480-5247-A219-2534F70DFC0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2BC03849-82C7-164D-9FB0-C0B8CB2F4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Google Shape;115;p14">
            <a:extLst>
              <a:ext uri="{FF2B5EF4-FFF2-40B4-BE49-F238E27FC236}">
                <a16:creationId xmlns:a16="http://schemas.microsoft.com/office/drawing/2014/main" id="{C4AFCDD7-F3FA-264B-9871-1654B0017A6E}"/>
              </a:ext>
            </a:extLst>
          </p:cNvPr>
          <p:cNvSpPr txBox="1">
            <a:spLocks/>
          </p:cNvSpPr>
          <p:nvPr/>
        </p:nvSpPr>
        <p:spPr>
          <a:xfrm>
            <a:off x="2291550" y="2434813"/>
            <a:ext cx="76089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600" b="1" noProof="1">
                <a:solidFill>
                  <a:schemeClr val="bg1"/>
                </a:solidFill>
              </a:rPr>
              <a:t>Yazılım Geliştirme Yaşam Döngüsü (SDLC)</a:t>
            </a:r>
            <a:endParaRPr lang="en-GB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882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>
            <a:spLocks noGrp="1"/>
          </p:cNvSpPr>
          <p:nvPr>
            <p:ph type="body" idx="4294967295"/>
          </p:nvPr>
        </p:nvSpPr>
        <p:spPr>
          <a:xfrm>
            <a:off x="6954975" y="1496225"/>
            <a:ext cx="4426500" cy="3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➔"/>
            </a:pPr>
            <a:r>
              <a:rPr lang="en-GB" sz="2200" dirty="0" err="1"/>
              <a:t>Yazılım</a:t>
            </a:r>
            <a:r>
              <a:rPr lang="en-GB" sz="2200" dirty="0"/>
              <a:t> </a:t>
            </a:r>
            <a:r>
              <a:rPr lang="en-GB" sz="2200" dirty="0" err="1"/>
              <a:t>geliştirme</a:t>
            </a:r>
            <a:r>
              <a:rPr lang="en-GB" sz="2200" dirty="0"/>
              <a:t> </a:t>
            </a:r>
            <a:r>
              <a:rPr lang="en-GB" sz="2200" dirty="0" err="1"/>
              <a:t>yaşam</a:t>
            </a:r>
            <a:r>
              <a:rPr lang="en-GB" sz="2200" dirty="0"/>
              <a:t> </a:t>
            </a:r>
            <a:r>
              <a:rPr lang="en-GB" sz="2200" dirty="0" err="1"/>
              <a:t>döngüsünün</a:t>
            </a:r>
            <a:r>
              <a:rPr lang="en-GB" sz="2200" dirty="0"/>
              <a:t> </a:t>
            </a:r>
            <a:r>
              <a:rPr lang="en-GB" sz="2200" dirty="0" err="1"/>
              <a:t>sonunda</a:t>
            </a:r>
            <a:r>
              <a:rPr lang="en-GB" sz="2200" dirty="0"/>
              <a:t> </a:t>
            </a:r>
            <a:r>
              <a:rPr lang="en-GB" sz="2200" dirty="0" err="1"/>
              <a:t>yazılım</a:t>
            </a:r>
            <a:r>
              <a:rPr lang="en-GB" sz="2200" dirty="0"/>
              <a:t> </a:t>
            </a:r>
            <a:r>
              <a:rPr lang="en-GB" sz="2200" dirty="0" err="1"/>
              <a:t>ürünü</a:t>
            </a:r>
            <a:r>
              <a:rPr lang="en-GB" sz="2200" dirty="0"/>
              <a:t> </a:t>
            </a:r>
            <a:r>
              <a:rPr lang="en-GB" sz="2200" dirty="0" err="1"/>
              <a:t>ortaya</a:t>
            </a:r>
            <a:r>
              <a:rPr lang="en-GB" sz="2200" dirty="0"/>
              <a:t> </a:t>
            </a:r>
            <a:r>
              <a:rPr lang="en-GB" sz="2200" dirty="0" err="1"/>
              <a:t>çıkar</a:t>
            </a:r>
            <a:r>
              <a:rPr lang="en-GB" sz="2200" dirty="0"/>
              <a:t> </a:t>
            </a:r>
            <a:r>
              <a:rPr lang="en-GB" sz="2200" dirty="0" err="1"/>
              <a:t>ve</a:t>
            </a:r>
            <a:r>
              <a:rPr lang="en-GB" sz="2200" dirty="0"/>
              <a:t> son </a:t>
            </a:r>
            <a:r>
              <a:rPr lang="en-GB" sz="2200" dirty="0" err="1"/>
              <a:t>kullanıcıyla</a:t>
            </a:r>
            <a:r>
              <a:rPr lang="en-GB" sz="2200" dirty="0"/>
              <a:t> </a:t>
            </a:r>
            <a:r>
              <a:rPr lang="en-GB" sz="2200" dirty="0" err="1"/>
              <a:t>buluşur</a:t>
            </a:r>
            <a:r>
              <a:rPr lang="en-GB" sz="2200" dirty="0"/>
              <a:t>.</a:t>
            </a: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➔"/>
            </a:pPr>
            <a:endParaRPr lang="en-GB" sz="2200" dirty="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➔"/>
            </a:pPr>
            <a:r>
              <a:rPr lang="en-GB" sz="2200" dirty="0" err="1"/>
              <a:t>Tüm</a:t>
            </a:r>
            <a:r>
              <a:rPr lang="en-GB" sz="2200" dirty="0"/>
              <a:t> </a:t>
            </a:r>
            <a:r>
              <a:rPr lang="en-GB" sz="2200" dirty="0" err="1"/>
              <a:t>adımlar</a:t>
            </a:r>
            <a:r>
              <a:rPr lang="en-GB" sz="2200" dirty="0"/>
              <a:t> </a:t>
            </a:r>
            <a:r>
              <a:rPr lang="en-GB" sz="2200" dirty="0" err="1"/>
              <a:t>yüksek</a:t>
            </a:r>
            <a:r>
              <a:rPr lang="en-GB" sz="2200" dirty="0"/>
              <a:t> </a:t>
            </a:r>
            <a:r>
              <a:rPr lang="en-GB" sz="2200" dirty="0" err="1"/>
              <a:t>kalitede</a:t>
            </a:r>
            <a:r>
              <a:rPr lang="en-GB" sz="2200" dirty="0"/>
              <a:t> </a:t>
            </a:r>
            <a:r>
              <a:rPr lang="en-GB" sz="2200" dirty="0" err="1"/>
              <a:t>bir</a:t>
            </a:r>
            <a:r>
              <a:rPr lang="en-GB" sz="2200" dirty="0"/>
              <a:t> </a:t>
            </a:r>
            <a:r>
              <a:rPr lang="en-GB" sz="2200" dirty="0" err="1"/>
              <a:t>yazılımın</a:t>
            </a:r>
            <a:r>
              <a:rPr lang="en-GB" sz="2200" dirty="0"/>
              <a:t> </a:t>
            </a:r>
            <a:r>
              <a:rPr lang="en-GB" sz="2200" dirty="0" err="1"/>
              <a:t>ortaya</a:t>
            </a:r>
            <a:r>
              <a:rPr lang="en-GB" sz="2200" dirty="0"/>
              <a:t> </a:t>
            </a:r>
            <a:r>
              <a:rPr lang="en-GB" sz="2200" dirty="0" err="1"/>
              <a:t>çıkması</a:t>
            </a:r>
            <a:r>
              <a:rPr lang="en-GB" sz="2200" dirty="0"/>
              <a:t> </a:t>
            </a:r>
            <a:r>
              <a:rPr lang="en-GB" sz="2200" dirty="0" err="1"/>
              <a:t>için</a:t>
            </a:r>
            <a:r>
              <a:rPr lang="en-GB" sz="2200" dirty="0"/>
              <a:t> </a:t>
            </a:r>
            <a:r>
              <a:rPr lang="en-GB" sz="2200" dirty="0" err="1"/>
              <a:t>büyük</a:t>
            </a:r>
            <a:r>
              <a:rPr lang="en-GB" sz="2200" dirty="0"/>
              <a:t> </a:t>
            </a:r>
            <a:r>
              <a:rPr lang="en-GB" sz="2200" dirty="0" err="1"/>
              <a:t>önem</a:t>
            </a:r>
            <a:r>
              <a:rPr lang="en-GB" sz="2200" dirty="0"/>
              <a:t> </a:t>
            </a:r>
            <a:r>
              <a:rPr lang="en-GB" sz="2200" dirty="0" err="1"/>
              <a:t>taşır</a:t>
            </a:r>
            <a:r>
              <a:rPr lang="en-GB" sz="2200" dirty="0"/>
              <a:t>.</a:t>
            </a:r>
            <a:endParaRPr sz="2200" dirty="0"/>
          </a:p>
        </p:txBody>
      </p:sp>
      <p:sp>
        <p:nvSpPr>
          <p:cNvPr id="147" name="Google Shape;147;p19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tr-TR" dirty="0"/>
              <a:t>Yazılım Geliştirme Yaşam Döngüsü</a:t>
            </a:r>
          </a:p>
        </p:txBody>
      </p:sp>
      <p:pic>
        <p:nvPicPr>
          <p:cNvPr id="148" name="Google Shape;148;p19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39425" y="1474775"/>
            <a:ext cx="6114300" cy="34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tr-TR" dirty="0"/>
              <a:t>Yazılım Geliştirme Yaşam Döngüsü</a:t>
            </a:r>
            <a:endParaRPr dirty="0"/>
          </a:p>
        </p:txBody>
      </p:sp>
      <p:sp>
        <p:nvSpPr>
          <p:cNvPr id="121" name="Google Shape;121;p15"/>
          <p:cNvSpPr/>
          <p:nvPr/>
        </p:nvSpPr>
        <p:spPr>
          <a:xfrm>
            <a:off x="0" y="457200"/>
            <a:ext cx="5157787" cy="484800"/>
          </a:xfrm>
          <a:prstGeom prst="rect">
            <a:avLst/>
          </a:prstGeom>
          <a:solidFill>
            <a:srgbClr val="56ADF2">
              <a:alpha val="7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15"/>
          <p:cNvSpPr txBox="1">
            <a:spLocks noGrp="1"/>
          </p:cNvSpPr>
          <p:nvPr>
            <p:ph type="subTitle" idx="2"/>
          </p:nvPr>
        </p:nvSpPr>
        <p:spPr>
          <a:xfrm>
            <a:off x="0" y="457200"/>
            <a:ext cx="5157787" cy="48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tr-TR" sz="2200" dirty="0"/>
              <a:t>Yazılım Geliştirme Yaşam Döngüsü nedir ?</a:t>
            </a:r>
          </a:p>
        </p:txBody>
      </p:sp>
      <p:sp>
        <p:nvSpPr>
          <p:cNvPr id="123" name="Google Shape;123;p15"/>
          <p:cNvSpPr txBox="1">
            <a:spLocks noGrp="1"/>
          </p:cNvSpPr>
          <p:nvPr>
            <p:ph type="subTitle" idx="3"/>
          </p:nvPr>
        </p:nvSpPr>
        <p:spPr>
          <a:xfrm>
            <a:off x="1753101" y="2304192"/>
            <a:ext cx="8249100" cy="274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368300">
              <a:spcBef>
                <a:spcPts val="0"/>
              </a:spcBef>
              <a:buSzPts val="2200"/>
              <a:buChar char="●"/>
            </a:pPr>
            <a:r>
              <a:rPr lang="tr-TR" sz="2200" dirty="0"/>
              <a:t>Yazılım geliştirme yaşam döngüsü, yazılım projesindeki tüm evreleri içeren süreçtir ve bu süreç kısa surede en yüksek kalitede yazılım ve uygulama üretmemizi sağlar.</a:t>
            </a:r>
          </a:p>
          <a:p>
            <a:pPr lvl="0" indent="-368300">
              <a:spcBef>
                <a:spcPts val="0"/>
              </a:spcBef>
              <a:buSzPts val="2200"/>
              <a:buChar char="●"/>
            </a:pPr>
            <a:endParaRPr lang="tr-TR" sz="2200" dirty="0"/>
          </a:p>
          <a:p>
            <a:pPr lvl="0" indent="-368300">
              <a:spcBef>
                <a:spcPts val="0"/>
              </a:spcBef>
              <a:buSzPts val="2200"/>
              <a:buChar char="●"/>
            </a:pPr>
            <a:r>
              <a:rPr lang="tr-TR" sz="2200" dirty="0"/>
              <a:t>Genellikle bu model firma içerisinde projenin nasıl kodlanıp, geliştirileceğini ve bakım evrelerini açıklar.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tr-TR" dirty="0"/>
              <a:t>Yazılım Geliştirme Yaşam Döngüsü</a:t>
            </a:r>
            <a:endParaRPr dirty="0"/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4A43FB2-3328-E243-9C10-814AA44CE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650" y="106262"/>
            <a:ext cx="5346700" cy="5727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tr-TR" dirty="0"/>
              <a:t>Yazılım Geliştirme Yaşam Döngüsü</a:t>
            </a:r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3"/>
          </p:nvPr>
        </p:nvSpPr>
        <p:spPr>
          <a:xfrm>
            <a:off x="1708650" y="1364194"/>
            <a:ext cx="9042600" cy="67844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31800" lvl="0" indent="-342900">
              <a:lnSpc>
                <a:spcPct val="150000"/>
              </a:lnSpc>
              <a:spcBef>
                <a:spcPts val="0"/>
              </a:spcBef>
              <a:buSzPts val="2200"/>
              <a:buFont typeface="Arial" panose="020B0604020202020204" pitchFamily="34" charset="0"/>
              <a:buChar char="•"/>
            </a:pPr>
            <a:r>
              <a:rPr lang="en-GB" sz="2200" b="1" dirty="0" err="1"/>
              <a:t>Planlama</a:t>
            </a:r>
            <a:r>
              <a:rPr lang="en-GB" sz="2200" b="1" dirty="0"/>
              <a:t>/</a:t>
            </a:r>
            <a:r>
              <a:rPr lang="en-GB" sz="2200" b="1" dirty="0" err="1"/>
              <a:t>İhtiyac</a:t>
            </a:r>
            <a:r>
              <a:rPr lang="en-GB" sz="2200" b="1" dirty="0"/>
              <a:t>: </a:t>
            </a:r>
            <a:r>
              <a:rPr lang="en-GB" sz="2200" dirty="0" err="1"/>
              <a:t>Planlama</a:t>
            </a:r>
            <a:r>
              <a:rPr lang="en-GB" sz="2200" dirty="0"/>
              <a:t> </a:t>
            </a:r>
            <a:r>
              <a:rPr lang="en-GB" sz="2200" dirty="0" err="1"/>
              <a:t>asamasinda</a:t>
            </a:r>
            <a:r>
              <a:rPr lang="en-GB" sz="2200" dirty="0"/>
              <a:t> </a:t>
            </a:r>
            <a:r>
              <a:rPr lang="en-GB" sz="2200" dirty="0" err="1"/>
              <a:t>takim</a:t>
            </a:r>
            <a:r>
              <a:rPr lang="en-GB" sz="2200" dirty="0"/>
              <a:t> </a:t>
            </a:r>
            <a:r>
              <a:rPr lang="en-GB" sz="2200" dirty="0" err="1"/>
              <a:t>olarak</a:t>
            </a:r>
            <a:r>
              <a:rPr lang="en-GB" sz="2200" dirty="0"/>
              <a:t> “Bu </a:t>
            </a:r>
            <a:r>
              <a:rPr lang="en-GB" sz="2200" dirty="0" err="1"/>
              <a:t>proje</a:t>
            </a:r>
            <a:r>
              <a:rPr lang="en-GB" sz="2200" dirty="0"/>
              <a:t> </a:t>
            </a:r>
            <a:r>
              <a:rPr lang="en-GB" sz="2200" dirty="0" err="1"/>
              <a:t>ile</a:t>
            </a:r>
            <a:r>
              <a:rPr lang="en-GB" sz="2200" dirty="0"/>
              <a:t> ne </a:t>
            </a:r>
            <a:r>
              <a:rPr lang="en-GB" sz="2200" dirty="0" err="1"/>
              <a:t>basarmak</a:t>
            </a:r>
            <a:r>
              <a:rPr lang="en-GB" sz="2200" dirty="0"/>
              <a:t> </a:t>
            </a:r>
            <a:r>
              <a:rPr lang="en-GB" sz="2200" dirty="0" err="1"/>
              <a:t>istiyoruz</a:t>
            </a:r>
            <a:r>
              <a:rPr lang="en-GB" sz="2200" dirty="0"/>
              <a:t>” </a:t>
            </a:r>
            <a:r>
              <a:rPr lang="en-GB" sz="2200" dirty="0" err="1"/>
              <a:t>sorusunun</a:t>
            </a:r>
            <a:r>
              <a:rPr lang="en-GB" sz="2200" dirty="0"/>
              <a:t> </a:t>
            </a:r>
            <a:r>
              <a:rPr lang="en-GB" sz="2200" dirty="0" err="1"/>
              <a:t>cevabi</a:t>
            </a:r>
            <a:r>
              <a:rPr lang="en-GB" sz="2200" dirty="0"/>
              <a:t> </a:t>
            </a:r>
            <a:r>
              <a:rPr lang="en-GB" sz="2200" dirty="0" err="1"/>
              <a:t>aranir</a:t>
            </a:r>
            <a:r>
              <a:rPr lang="en-GB" sz="2200" dirty="0"/>
              <a:t>. </a:t>
            </a:r>
            <a:endParaRPr sz="2200" dirty="0"/>
          </a:p>
        </p:txBody>
      </p:sp>
      <p:sp>
        <p:nvSpPr>
          <p:cNvPr id="4" name="Google Shape;135;p17">
            <a:extLst>
              <a:ext uri="{FF2B5EF4-FFF2-40B4-BE49-F238E27FC236}">
                <a16:creationId xmlns:a16="http://schemas.microsoft.com/office/drawing/2014/main" id="{AC959728-3B90-0F4C-B8C3-47ECA5053BC9}"/>
              </a:ext>
            </a:extLst>
          </p:cNvPr>
          <p:cNvSpPr txBox="1">
            <a:spLocks/>
          </p:cNvSpPr>
          <p:nvPr/>
        </p:nvSpPr>
        <p:spPr>
          <a:xfrm>
            <a:off x="1708650" y="2868546"/>
            <a:ext cx="9042600" cy="2625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31800" indent="-342900">
              <a:lnSpc>
                <a:spcPct val="150000"/>
              </a:lnSpc>
              <a:spcBef>
                <a:spcPts val="0"/>
              </a:spcBef>
              <a:buSzPts val="2200"/>
              <a:buFont typeface="Arial" panose="020B0604020202020204" pitchFamily="34" charset="0"/>
              <a:buChar char="•"/>
            </a:pPr>
            <a:r>
              <a:rPr lang="en-GB" sz="2200" dirty="0" err="1"/>
              <a:t>Planlama</a:t>
            </a:r>
            <a:r>
              <a:rPr lang="en-GB" sz="2200" dirty="0"/>
              <a:t> </a:t>
            </a:r>
            <a:r>
              <a:rPr lang="en-GB" sz="2200" dirty="0" err="1"/>
              <a:t>aşamasında</a:t>
            </a:r>
            <a:r>
              <a:rPr lang="en-GB" sz="2200" dirty="0"/>
              <a:t> </a:t>
            </a:r>
            <a:r>
              <a:rPr lang="en-GB" sz="2200" dirty="0" err="1"/>
              <a:t>gerçekleşen</a:t>
            </a:r>
            <a:r>
              <a:rPr lang="en-GB" sz="2200" dirty="0"/>
              <a:t> 3 </a:t>
            </a:r>
            <a:r>
              <a:rPr lang="en-GB" sz="2200" dirty="0" err="1"/>
              <a:t>temel</a:t>
            </a:r>
            <a:r>
              <a:rPr lang="en-GB" sz="2200" dirty="0"/>
              <a:t> </a:t>
            </a:r>
            <a:r>
              <a:rPr lang="en-GB" sz="2200" dirty="0" err="1"/>
              <a:t>faliyet</a:t>
            </a:r>
            <a:r>
              <a:rPr lang="en-GB" sz="2200" dirty="0"/>
              <a:t>:</a:t>
            </a:r>
          </a:p>
          <a:p>
            <a:pPr marL="88900" indent="0">
              <a:lnSpc>
                <a:spcPct val="150000"/>
              </a:lnSpc>
              <a:spcBef>
                <a:spcPts val="0"/>
              </a:spcBef>
              <a:buSzPts val="2200"/>
            </a:pPr>
            <a:endParaRPr lang="en-GB" sz="2200" dirty="0"/>
          </a:p>
          <a:p>
            <a:pPr marL="965200" lvl="1" indent="-457200" fontAlgn="base">
              <a:buFont typeface="+mj-lt"/>
              <a:buAutoNum type="arabicPeriod"/>
            </a:pPr>
            <a:r>
              <a:rPr lang="en-GB" sz="2200" dirty="0" err="1"/>
              <a:t>Geliştirilecek</a:t>
            </a:r>
            <a:r>
              <a:rPr lang="en-GB" sz="2200" dirty="0"/>
              <a:t> </a:t>
            </a:r>
            <a:r>
              <a:rPr lang="en-GB" sz="2200" dirty="0" err="1"/>
              <a:t>sistemin</a:t>
            </a:r>
            <a:r>
              <a:rPr lang="en-GB" sz="2200" dirty="0"/>
              <a:t> </a:t>
            </a:r>
            <a:r>
              <a:rPr lang="en-GB" sz="2200" dirty="0" err="1"/>
              <a:t>ihtiyaclarinin</a:t>
            </a:r>
            <a:r>
              <a:rPr lang="en-GB" sz="2200" dirty="0"/>
              <a:t> </a:t>
            </a:r>
            <a:r>
              <a:rPr lang="en-GB" sz="2200" dirty="0" err="1"/>
              <a:t>belirlenmesi</a:t>
            </a:r>
            <a:endParaRPr lang="en-GB" sz="2200" dirty="0"/>
          </a:p>
          <a:p>
            <a:pPr marL="965200" lvl="1" indent="-457200" fontAlgn="base">
              <a:buFont typeface="+mj-lt"/>
              <a:buAutoNum type="arabicPeriod"/>
            </a:pPr>
            <a:r>
              <a:rPr lang="en-GB" sz="2200" dirty="0" err="1"/>
              <a:t>Projenin</a:t>
            </a:r>
            <a:r>
              <a:rPr lang="en-GB" sz="2200" dirty="0"/>
              <a:t> </a:t>
            </a:r>
            <a:r>
              <a:rPr lang="en-GB" sz="2200" dirty="0" err="1"/>
              <a:t>uygulanabilirlik</a:t>
            </a:r>
            <a:r>
              <a:rPr lang="en-GB" sz="2200" dirty="0"/>
              <a:t> </a:t>
            </a:r>
            <a:r>
              <a:rPr lang="en-GB" sz="2200" dirty="0" err="1"/>
              <a:t>calismalari</a:t>
            </a:r>
            <a:endParaRPr lang="en-GB" sz="2200" dirty="0"/>
          </a:p>
          <a:p>
            <a:pPr marL="965200" lvl="1" indent="-457200" fontAlgn="base">
              <a:buFont typeface="+mj-lt"/>
              <a:buAutoNum type="arabicPeriod"/>
            </a:pPr>
            <a:r>
              <a:rPr lang="en-GB" sz="2200" dirty="0" err="1"/>
              <a:t>Proje</a:t>
            </a:r>
            <a:r>
              <a:rPr lang="en-GB" sz="2200" dirty="0"/>
              <a:t> </a:t>
            </a:r>
            <a:r>
              <a:rPr lang="en-GB" sz="2200" dirty="0" err="1"/>
              <a:t>planının</a:t>
            </a:r>
            <a:r>
              <a:rPr lang="en-GB" sz="2200" dirty="0"/>
              <a:t> </a:t>
            </a:r>
            <a:r>
              <a:rPr lang="en-GB" sz="2200" dirty="0" err="1"/>
              <a:t>oluşturulması</a:t>
            </a:r>
            <a:endParaRPr lang="en-GB" sz="2200" dirty="0"/>
          </a:p>
          <a:p>
            <a:pPr marL="88900" indent="0">
              <a:lnSpc>
                <a:spcPct val="150000"/>
              </a:lnSpc>
              <a:spcBef>
                <a:spcPts val="0"/>
              </a:spcBef>
              <a:buSzPts val="2200"/>
            </a:pPr>
            <a:endParaRPr lang="en-GB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tr-TR" dirty="0"/>
              <a:t>Yazılım Geliştirme Yaşam Döngüsü</a:t>
            </a:r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3"/>
          </p:nvPr>
        </p:nvSpPr>
        <p:spPr>
          <a:xfrm>
            <a:off x="1708650" y="1000330"/>
            <a:ext cx="9042600" cy="111355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368300">
              <a:lnSpc>
                <a:spcPct val="150000"/>
              </a:lnSpc>
              <a:spcBef>
                <a:spcPts val="0"/>
              </a:spcBef>
              <a:buSzPts val="2200"/>
              <a:buChar char="●"/>
            </a:pPr>
            <a:r>
              <a:rPr lang="en-GB" sz="2200" b="1" dirty="0" err="1"/>
              <a:t>Analiz</a:t>
            </a:r>
            <a:r>
              <a:rPr lang="en-GB" sz="2200" b="1" dirty="0"/>
              <a:t>:</a:t>
            </a:r>
            <a:r>
              <a:rPr lang="en-GB" sz="2200" dirty="0"/>
              <a:t> </a:t>
            </a:r>
            <a:r>
              <a:rPr lang="en-GB" sz="2200" dirty="0" err="1"/>
              <a:t>Analiz</a:t>
            </a:r>
            <a:r>
              <a:rPr lang="en-GB" sz="2200" dirty="0"/>
              <a:t> </a:t>
            </a:r>
            <a:r>
              <a:rPr lang="en-GB" sz="2200" dirty="0" err="1"/>
              <a:t>aşamasında</a:t>
            </a:r>
            <a:r>
              <a:rPr lang="en-GB" sz="2200" dirty="0"/>
              <a:t> </a:t>
            </a:r>
            <a:r>
              <a:rPr lang="en-GB" sz="2200" dirty="0" err="1"/>
              <a:t>takım</a:t>
            </a:r>
            <a:r>
              <a:rPr lang="en-GB" sz="2200" dirty="0"/>
              <a:t> </a:t>
            </a:r>
            <a:r>
              <a:rPr lang="en-GB" sz="2200" dirty="0" err="1"/>
              <a:t>olarak</a:t>
            </a:r>
            <a:r>
              <a:rPr lang="en-GB" sz="2200" dirty="0"/>
              <a:t> “Bu </a:t>
            </a:r>
            <a:r>
              <a:rPr lang="en-GB" sz="2200" dirty="0" err="1"/>
              <a:t>projede</a:t>
            </a:r>
            <a:r>
              <a:rPr lang="en-GB" sz="2200" dirty="0"/>
              <a:t> </a:t>
            </a:r>
            <a:r>
              <a:rPr lang="en-GB" sz="2200" dirty="0" err="1"/>
              <a:t>ile</a:t>
            </a:r>
            <a:r>
              <a:rPr lang="en-GB" sz="2200" dirty="0"/>
              <a:t> </a:t>
            </a:r>
            <a:r>
              <a:rPr lang="en-GB" sz="2200" dirty="0" err="1"/>
              <a:t>istediğimiz</a:t>
            </a:r>
            <a:r>
              <a:rPr lang="en-GB" sz="2200" dirty="0"/>
              <a:t> </a:t>
            </a:r>
            <a:r>
              <a:rPr lang="en-GB" sz="2200" dirty="0" err="1"/>
              <a:t>noktaya</a:t>
            </a:r>
            <a:r>
              <a:rPr lang="en-GB" sz="2200" dirty="0"/>
              <a:t> </a:t>
            </a:r>
            <a:r>
              <a:rPr lang="en-GB" sz="2200" dirty="0" err="1"/>
              <a:t>nasil</a:t>
            </a:r>
            <a:r>
              <a:rPr lang="en-GB" sz="2200" dirty="0"/>
              <a:t> </a:t>
            </a:r>
            <a:r>
              <a:rPr lang="en-GB" sz="2200" dirty="0" err="1"/>
              <a:t>gelebiliriz</a:t>
            </a:r>
            <a:r>
              <a:rPr lang="en-GB" sz="2200" dirty="0"/>
              <a:t>” </a:t>
            </a:r>
            <a:r>
              <a:rPr lang="en-GB" sz="2200" dirty="0" err="1"/>
              <a:t>sorusunun</a:t>
            </a:r>
            <a:r>
              <a:rPr lang="en-GB" sz="2200" dirty="0"/>
              <a:t> </a:t>
            </a:r>
            <a:r>
              <a:rPr lang="en-GB" sz="2200" dirty="0" err="1"/>
              <a:t>cevabi</a:t>
            </a:r>
            <a:r>
              <a:rPr lang="en-GB" sz="2200" dirty="0"/>
              <a:t> </a:t>
            </a:r>
            <a:r>
              <a:rPr lang="en-GB" sz="2200" dirty="0" err="1"/>
              <a:t>aranir</a:t>
            </a:r>
            <a:r>
              <a:rPr lang="en-GB" sz="2200" dirty="0"/>
              <a:t>.</a:t>
            </a:r>
          </a:p>
        </p:txBody>
      </p:sp>
      <p:sp>
        <p:nvSpPr>
          <p:cNvPr id="4" name="Google Shape;135;p17">
            <a:extLst>
              <a:ext uri="{FF2B5EF4-FFF2-40B4-BE49-F238E27FC236}">
                <a16:creationId xmlns:a16="http://schemas.microsoft.com/office/drawing/2014/main" id="{AC959728-3B90-0F4C-B8C3-47ECA5053BC9}"/>
              </a:ext>
            </a:extLst>
          </p:cNvPr>
          <p:cNvSpPr txBox="1">
            <a:spLocks/>
          </p:cNvSpPr>
          <p:nvPr/>
        </p:nvSpPr>
        <p:spPr>
          <a:xfrm>
            <a:off x="1708650" y="2554048"/>
            <a:ext cx="9409147" cy="3303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368300">
              <a:lnSpc>
                <a:spcPct val="150000"/>
              </a:lnSpc>
              <a:spcBef>
                <a:spcPts val="0"/>
              </a:spcBef>
              <a:buSzPts val="2200"/>
              <a:buFont typeface="Arial"/>
              <a:buChar char="●"/>
            </a:pPr>
            <a:r>
              <a:rPr lang="en-GB" sz="2200" dirty="0" err="1"/>
              <a:t>Analiz</a:t>
            </a:r>
            <a:r>
              <a:rPr lang="en-GB" sz="2200" dirty="0"/>
              <a:t> </a:t>
            </a:r>
            <a:r>
              <a:rPr lang="en-GB" sz="2200" dirty="0" err="1"/>
              <a:t>aşamasındaki</a:t>
            </a:r>
            <a:r>
              <a:rPr lang="en-GB" sz="2200" dirty="0"/>
              <a:t> 3 </a:t>
            </a:r>
            <a:r>
              <a:rPr lang="en-GB" sz="2200" dirty="0" err="1"/>
              <a:t>temel</a:t>
            </a:r>
            <a:r>
              <a:rPr lang="en-GB" sz="2200" dirty="0"/>
              <a:t> </a:t>
            </a:r>
            <a:r>
              <a:rPr lang="en-GB" sz="2200" dirty="0" err="1"/>
              <a:t>faaliyet</a:t>
            </a:r>
            <a:r>
              <a:rPr lang="en-GB" sz="2200" dirty="0"/>
              <a:t>:</a:t>
            </a:r>
          </a:p>
          <a:p>
            <a:pPr marL="88900" indent="0">
              <a:lnSpc>
                <a:spcPct val="150000"/>
              </a:lnSpc>
              <a:spcBef>
                <a:spcPts val="0"/>
              </a:spcBef>
              <a:buSzPts val="2200"/>
            </a:pPr>
            <a:endParaRPr lang="en-GB" sz="2200" dirty="0"/>
          </a:p>
          <a:p>
            <a:pPr marL="1003300" lvl="1" indent="-457200">
              <a:lnSpc>
                <a:spcPct val="150000"/>
              </a:lnSpc>
              <a:spcBef>
                <a:spcPts val="0"/>
              </a:spcBef>
              <a:buSzPts val="2200"/>
              <a:buFont typeface="+mj-lt"/>
              <a:buAutoNum type="arabicPeriod"/>
            </a:pPr>
            <a:r>
              <a:rPr lang="en-GB" sz="2200" dirty="0"/>
              <a:t>Son </a:t>
            </a:r>
            <a:r>
              <a:rPr lang="en-GB" sz="2200" dirty="0" err="1"/>
              <a:t>kullanıcı</a:t>
            </a:r>
            <a:r>
              <a:rPr lang="en-GB" sz="2200" dirty="0"/>
              <a:t> </a:t>
            </a:r>
            <a:r>
              <a:rPr lang="en-GB" sz="2200" dirty="0" err="1"/>
              <a:t>gereksinimlerinin</a:t>
            </a:r>
            <a:r>
              <a:rPr lang="en-GB" sz="2200" dirty="0"/>
              <a:t> </a:t>
            </a:r>
            <a:r>
              <a:rPr lang="en-GB" sz="2200" dirty="0" err="1"/>
              <a:t>detayli</a:t>
            </a:r>
            <a:r>
              <a:rPr lang="en-GB" sz="2200" dirty="0"/>
              <a:t> </a:t>
            </a:r>
            <a:r>
              <a:rPr lang="en-GB" sz="2200" dirty="0" err="1"/>
              <a:t>analizi</a:t>
            </a:r>
            <a:r>
              <a:rPr lang="en-GB" sz="2200" dirty="0"/>
              <a:t> </a:t>
            </a:r>
            <a:r>
              <a:rPr lang="en-GB" sz="2200" dirty="0" err="1"/>
              <a:t>yapılması</a:t>
            </a:r>
            <a:endParaRPr lang="en-GB" sz="2200" dirty="0"/>
          </a:p>
          <a:p>
            <a:pPr marL="1003300" lvl="1" indent="-457200">
              <a:lnSpc>
                <a:spcPct val="150000"/>
              </a:lnSpc>
              <a:spcBef>
                <a:spcPts val="0"/>
              </a:spcBef>
              <a:buSzPts val="2200"/>
              <a:buFont typeface="+mj-lt"/>
              <a:buAutoNum type="arabicPeriod"/>
            </a:pPr>
            <a:r>
              <a:rPr lang="en-GB" sz="2200" dirty="0" err="1"/>
              <a:t>Surec</a:t>
            </a:r>
            <a:r>
              <a:rPr lang="en-GB" sz="2200" dirty="0"/>
              <a:t> </a:t>
            </a:r>
            <a:r>
              <a:rPr lang="en-GB" sz="2200" dirty="0" err="1"/>
              <a:t>diyagramlarının</a:t>
            </a:r>
            <a:r>
              <a:rPr lang="en-GB" sz="2200" dirty="0"/>
              <a:t> </a:t>
            </a:r>
            <a:r>
              <a:rPr lang="en-GB" sz="2200" dirty="0" err="1"/>
              <a:t>oluşturulması</a:t>
            </a:r>
            <a:endParaRPr lang="en-GB" sz="2200" dirty="0"/>
          </a:p>
          <a:p>
            <a:pPr marL="1003300" lvl="1" indent="-457200">
              <a:lnSpc>
                <a:spcPct val="150000"/>
              </a:lnSpc>
              <a:spcBef>
                <a:spcPts val="0"/>
              </a:spcBef>
              <a:buSzPts val="2200"/>
              <a:buFont typeface="+mj-lt"/>
              <a:buAutoNum type="arabicPeriod"/>
            </a:pPr>
            <a:r>
              <a:rPr lang="en-GB" sz="2200" dirty="0" err="1"/>
              <a:t>Yazılım</a:t>
            </a:r>
            <a:r>
              <a:rPr lang="en-GB" sz="2200" dirty="0"/>
              <a:t> </a:t>
            </a:r>
            <a:r>
              <a:rPr lang="en-GB" sz="2200" dirty="0" err="1"/>
              <a:t>mimarisinin</a:t>
            </a:r>
            <a:r>
              <a:rPr lang="en-GB" sz="2200" dirty="0"/>
              <a:t> </a:t>
            </a:r>
            <a:r>
              <a:rPr lang="en-GB" sz="2200" dirty="0" err="1"/>
              <a:t>nasil</a:t>
            </a:r>
            <a:r>
              <a:rPr lang="en-GB" sz="2200" dirty="0"/>
              <a:t> </a:t>
            </a:r>
            <a:r>
              <a:rPr lang="en-GB" sz="2200" dirty="0" err="1"/>
              <a:t>yapilacaginin</a:t>
            </a:r>
            <a:r>
              <a:rPr lang="en-GB" sz="2200" dirty="0"/>
              <a:t> </a:t>
            </a:r>
            <a:r>
              <a:rPr lang="en-GB" sz="2200" dirty="0" err="1"/>
              <a:t>oluşturulmasıdır</a:t>
            </a:r>
            <a:r>
              <a:rPr lang="en-GB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658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tr-TR" dirty="0"/>
              <a:t>Yazılım Geliştirme Yaşam Döngüsü</a:t>
            </a:r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3"/>
          </p:nvPr>
        </p:nvSpPr>
        <p:spPr>
          <a:xfrm>
            <a:off x="1708650" y="926588"/>
            <a:ext cx="9042600" cy="16274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368300">
              <a:lnSpc>
                <a:spcPct val="150000"/>
              </a:lnSpc>
              <a:spcBef>
                <a:spcPts val="0"/>
              </a:spcBef>
              <a:buSzPts val="2200"/>
              <a:buChar char="●"/>
            </a:pPr>
            <a:r>
              <a:rPr lang="en-GB" sz="2200" b="1" dirty="0" err="1"/>
              <a:t>Geliştirme</a:t>
            </a:r>
            <a:r>
              <a:rPr lang="en-GB" sz="2200" b="1" dirty="0"/>
              <a:t>: </a:t>
            </a:r>
            <a:r>
              <a:rPr lang="en-GB" dirty="0"/>
              <a:t>Bu </a:t>
            </a:r>
            <a:r>
              <a:rPr lang="en-GB" dirty="0" err="1"/>
              <a:t>aşama</a:t>
            </a:r>
            <a:r>
              <a:rPr lang="en-GB" dirty="0"/>
              <a:t> </a:t>
            </a:r>
            <a:r>
              <a:rPr lang="en-GB" dirty="0" err="1"/>
              <a:t>artık</a:t>
            </a:r>
            <a:r>
              <a:rPr lang="en-GB" dirty="0"/>
              <a:t> </a:t>
            </a:r>
            <a:r>
              <a:rPr lang="en-GB" dirty="0" err="1"/>
              <a:t>yazılım</a:t>
            </a:r>
            <a:r>
              <a:rPr lang="en-GB" dirty="0"/>
              <a:t> </a:t>
            </a:r>
            <a:r>
              <a:rPr lang="en-GB" dirty="0" err="1"/>
              <a:t>yazma</a:t>
            </a:r>
            <a:r>
              <a:rPr lang="en-GB" dirty="0"/>
              <a:t> </a:t>
            </a:r>
            <a:r>
              <a:rPr lang="en-GB" dirty="0" err="1"/>
              <a:t>sürecinin</a:t>
            </a:r>
            <a:r>
              <a:rPr lang="en-GB" dirty="0"/>
              <a:t> </a:t>
            </a:r>
            <a:r>
              <a:rPr lang="en-GB" dirty="0" err="1"/>
              <a:t>başlangıçıdır</a:t>
            </a:r>
            <a:r>
              <a:rPr lang="en-GB" dirty="0"/>
              <a:t>. </a:t>
            </a:r>
            <a:r>
              <a:rPr lang="en-GB" dirty="0" err="1"/>
              <a:t>Yazilim</a:t>
            </a:r>
            <a:r>
              <a:rPr lang="en-GB" dirty="0"/>
              <a:t> </a:t>
            </a:r>
            <a:r>
              <a:rPr lang="en-GB" dirty="0" err="1"/>
              <a:t>mühendisleri</a:t>
            </a:r>
            <a:r>
              <a:rPr lang="en-GB" dirty="0"/>
              <a:t> </a:t>
            </a:r>
            <a:r>
              <a:rPr lang="en-GB" dirty="0" err="1"/>
              <a:t>kod</a:t>
            </a:r>
            <a:r>
              <a:rPr lang="en-GB" dirty="0"/>
              <a:t> </a:t>
            </a:r>
            <a:r>
              <a:rPr lang="en-GB" dirty="0" err="1"/>
              <a:t>yazımını</a:t>
            </a:r>
            <a:r>
              <a:rPr lang="en-GB" dirty="0"/>
              <a:t> </a:t>
            </a:r>
            <a:r>
              <a:rPr lang="en-GB" dirty="0" err="1"/>
              <a:t>gerçekleştirirler</a:t>
            </a:r>
            <a:r>
              <a:rPr lang="en-GB" dirty="0"/>
              <a:t>. Bu </a:t>
            </a:r>
            <a:r>
              <a:rPr lang="en-GB" dirty="0" err="1"/>
              <a:t>aşamadaki</a:t>
            </a:r>
            <a:r>
              <a:rPr lang="en-GB" dirty="0"/>
              <a:t> </a:t>
            </a:r>
            <a:r>
              <a:rPr lang="en-GB" dirty="0" err="1"/>
              <a:t>temel</a:t>
            </a:r>
            <a:r>
              <a:rPr lang="en-GB" dirty="0"/>
              <a:t> </a:t>
            </a:r>
            <a:r>
              <a:rPr lang="en-GB" dirty="0" err="1"/>
              <a:t>hedefler</a:t>
            </a:r>
            <a:r>
              <a:rPr lang="en-GB" dirty="0"/>
              <a:t> :</a:t>
            </a:r>
            <a:endParaRPr lang="en-GB" sz="2200" dirty="0"/>
          </a:p>
        </p:txBody>
      </p:sp>
      <p:sp>
        <p:nvSpPr>
          <p:cNvPr id="4" name="Google Shape;135;p17">
            <a:extLst>
              <a:ext uri="{FF2B5EF4-FFF2-40B4-BE49-F238E27FC236}">
                <a16:creationId xmlns:a16="http://schemas.microsoft.com/office/drawing/2014/main" id="{AC959728-3B90-0F4C-B8C3-47ECA5053BC9}"/>
              </a:ext>
            </a:extLst>
          </p:cNvPr>
          <p:cNvSpPr txBox="1">
            <a:spLocks/>
          </p:cNvSpPr>
          <p:nvPr/>
        </p:nvSpPr>
        <p:spPr>
          <a:xfrm>
            <a:off x="1708650" y="3129236"/>
            <a:ext cx="9042600" cy="117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965200" lvl="1" indent="-457200" fontAlgn="base">
              <a:buFont typeface="+mj-lt"/>
              <a:buAutoNum type="arabicPeriod"/>
            </a:pPr>
            <a:r>
              <a:rPr lang="en-GB" sz="2200" dirty="0" err="1"/>
              <a:t>Yazılım</a:t>
            </a:r>
            <a:r>
              <a:rPr lang="en-GB" sz="2200" dirty="0"/>
              <a:t> </a:t>
            </a:r>
            <a:r>
              <a:rPr lang="en-GB" sz="2200" dirty="0" err="1"/>
              <a:t>projesinin</a:t>
            </a:r>
            <a:r>
              <a:rPr lang="en-GB" sz="2200" dirty="0"/>
              <a:t> </a:t>
            </a:r>
            <a:r>
              <a:rPr lang="en-GB" sz="2200" dirty="0" err="1"/>
              <a:t>altyapısının</a:t>
            </a:r>
            <a:r>
              <a:rPr lang="en-GB" sz="2200" dirty="0"/>
              <a:t> </a:t>
            </a:r>
            <a:r>
              <a:rPr lang="en-GB" sz="2200" dirty="0" err="1"/>
              <a:t>oluşturulması</a:t>
            </a:r>
            <a:r>
              <a:rPr lang="en-GB" sz="2200" dirty="0"/>
              <a:t>.</a:t>
            </a:r>
          </a:p>
          <a:p>
            <a:pPr marL="965200" lvl="1" indent="-457200" fontAlgn="base">
              <a:buFont typeface="+mj-lt"/>
              <a:buAutoNum type="arabicPeriod"/>
            </a:pPr>
            <a:r>
              <a:rPr lang="en-GB" sz="2200" dirty="0" err="1"/>
              <a:t>Kod</a:t>
            </a:r>
            <a:r>
              <a:rPr lang="en-GB" sz="2200" dirty="0"/>
              <a:t> </a:t>
            </a:r>
            <a:r>
              <a:rPr lang="en-GB" sz="2200" dirty="0" err="1"/>
              <a:t>yazılımı</a:t>
            </a:r>
            <a:r>
              <a:rPr lang="en-GB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874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tr-TR" dirty="0"/>
              <a:t>Yazılım Geliştirme Yaşam Döngüsü</a:t>
            </a:r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3"/>
          </p:nvPr>
        </p:nvSpPr>
        <p:spPr>
          <a:xfrm>
            <a:off x="1708650" y="1472279"/>
            <a:ext cx="9042600" cy="169862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368300">
              <a:lnSpc>
                <a:spcPct val="150000"/>
              </a:lnSpc>
              <a:spcBef>
                <a:spcPts val="0"/>
              </a:spcBef>
              <a:buSzPts val="2200"/>
              <a:buChar char="●"/>
            </a:pPr>
            <a:r>
              <a:rPr lang="en-GB" sz="2200" b="1" dirty="0"/>
              <a:t>Test: </a:t>
            </a:r>
            <a:r>
              <a:rPr lang="en-GB" sz="2200" dirty="0"/>
              <a:t>Bu </a:t>
            </a:r>
            <a:r>
              <a:rPr lang="en-GB" sz="2200" dirty="0" err="1"/>
              <a:t>aşamada</a:t>
            </a:r>
            <a:r>
              <a:rPr lang="en-GB" sz="2200" dirty="0"/>
              <a:t> </a:t>
            </a:r>
            <a:r>
              <a:rPr lang="en-GB" sz="2200" dirty="0" err="1"/>
              <a:t>ekip</a:t>
            </a:r>
            <a:r>
              <a:rPr lang="en-GB" sz="2200" dirty="0"/>
              <a:t> “</a:t>
            </a:r>
            <a:r>
              <a:rPr lang="en-GB" sz="2200" dirty="0" err="1"/>
              <a:t>Istediğimiz</a:t>
            </a:r>
            <a:r>
              <a:rPr lang="en-GB" sz="2200" dirty="0"/>
              <a:t> </a:t>
            </a:r>
            <a:r>
              <a:rPr lang="en-GB" sz="2200" dirty="0" err="1"/>
              <a:t>sonuca</a:t>
            </a:r>
            <a:r>
              <a:rPr lang="en-GB" sz="2200" dirty="0"/>
              <a:t> </a:t>
            </a:r>
            <a:r>
              <a:rPr lang="en-GB" sz="2200" dirty="0" err="1"/>
              <a:t>ulaşabildik</a:t>
            </a:r>
            <a:r>
              <a:rPr lang="en-GB" sz="2200" dirty="0"/>
              <a:t> mi ? “ </a:t>
            </a:r>
            <a:r>
              <a:rPr lang="en-GB" sz="2200" dirty="0" err="1"/>
              <a:t>sorusunu</a:t>
            </a:r>
            <a:r>
              <a:rPr lang="en-GB" sz="2200" dirty="0"/>
              <a:t> </a:t>
            </a:r>
            <a:r>
              <a:rPr lang="en-GB" sz="2200" dirty="0" err="1"/>
              <a:t>yanıtlar</a:t>
            </a:r>
            <a:r>
              <a:rPr lang="en-GB" sz="2200" dirty="0"/>
              <a:t>. Test </a:t>
            </a:r>
            <a:r>
              <a:rPr lang="en-GB" sz="2200" dirty="0" err="1"/>
              <a:t>uzmanlarının</a:t>
            </a:r>
            <a:r>
              <a:rPr lang="en-GB" sz="2200" dirty="0"/>
              <a:t> </a:t>
            </a:r>
            <a:r>
              <a:rPr lang="en-GB" sz="2200" dirty="0" err="1"/>
              <a:t>görevi</a:t>
            </a:r>
            <a:r>
              <a:rPr lang="en-GB" sz="2200" dirty="0"/>
              <a:t> </a:t>
            </a:r>
            <a:r>
              <a:rPr lang="en-GB" sz="2200" dirty="0" err="1"/>
              <a:t>yazılımdan</a:t>
            </a:r>
            <a:r>
              <a:rPr lang="en-GB" sz="2200" dirty="0"/>
              <a:t> </a:t>
            </a:r>
            <a:r>
              <a:rPr lang="en-GB" sz="2200" dirty="0" err="1"/>
              <a:t>beklenen</a:t>
            </a:r>
            <a:r>
              <a:rPr lang="en-GB" sz="2200" dirty="0"/>
              <a:t> </a:t>
            </a:r>
            <a:r>
              <a:rPr lang="en-GB" sz="2200" dirty="0" err="1"/>
              <a:t>sonuca</a:t>
            </a:r>
            <a:r>
              <a:rPr lang="en-GB" sz="2200" dirty="0"/>
              <a:t> </a:t>
            </a:r>
            <a:r>
              <a:rPr lang="en-GB" sz="2200" dirty="0" err="1"/>
              <a:t>ulaşılabildiğini</a:t>
            </a:r>
            <a:r>
              <a:rPr lang="en-GB" sz="2200" dirty="0"/>
              <a:t> </a:t>
            </a:r>
            <a:r>
              <a:rPr lang="en-GB" sz="2200" dirty="0" err="1"/>
              <a:t>kontrol</a:t>
            </a:r>
            <a:r>
              <a:rPr lang="en-GB" sz="2200" dirty="0"/>
              <a:t> </a:t>
            </a:r>
            <a:r>
              <a:rPr lang="en-GB" sz="2200" dirty="0" err="1"/>
              <a:t>etmektir</a:t>
            </a:r>
            <a:r>
              <a:rPr lang="en-GB" sz="2200" dirty="0"/>
              <a:t>.</a:t>
            </a:r>
          </a:p>
        </p:txBody>
      </p:sp>
      <p:sp>
        <p:nvSpPr>
          <p:cNvPr id="4" name="Google Shape;135;p17">
            <a:extLst>
              <a:ext uri="{FF2B5EF4-FFF2-40B4-BE49-F238E27FC236}">
                <a16:creationId xmlns:a16="http://schemas.microsoft.com/office/drawing/2014/main" id="{AC959728-3B90-0F4C-B8C3-47ECA5053BC9}"/>
              </a:ext>
            </a:extLst>
          </p:cNvPr>
          <p:cNvSpPr txBox="1">
            <a:spLocks/>
          </p:cNvSpPr>
          <p:nvPr/>
        </p:nvSpPr>
        <p:spPr>
          <a:xfrm>
            <a:off x="1708650" y="3291468"/>
            <a:ext cx="9042600" cy="2342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368300">
              <a:lnSpc>
                <a:spcPct val="150000"/>
              </a:lnSpc>
              <a:spcBef>
                <a:spcPts val="0"/>
              </a:spcBef>
              <a:buSzPts val="2200"/>
              <a:buFont typeface="Arial"/>
              <a:buChar char="●"/>
            </a:pPr>
            <a:r>
              <a:rPr lang="en-GB" sz="2200" dirty="0"/>
              <a:t>Test </a:t>
            </a:r>
            <a:r>
              <a:rPr lang="en-GB" sz="2200" dirty="0" err="1"/>
              <a:t>aşamasında</a:t>
            </a:r>
            <a:r>
              <a:rPr lang="en-GB" sz="2200" dirty="0"/>
              <a:t> </a:t>
            </a:r>
            <a:r>
              <a:rPr lang="en-GB" sz="2200" dirty="0" err="1"/>
              <a:t>Yazılım</a:t>
            </a:r>
            <a:r>
              <a:rPr lang="en-GB" sz="2200" dirty="0"/>
              <a:t> Test </a:t>
            </a:r>
            <a:r>
              <a:rPr lang="en-GB" sz="2200" dirty="0" err="1"/>
              <a:t>uzmanları</a:t>
            </a:r>
            <a:endParaRPr lang="en-GB" sz="2200" dirty="0"/>
          </a:p>
          <a:p>
            <a:pPr marL="88900" indent="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n-GB" sz="2200" dirty="0"/>
              <a:t>	</a:t>
            </a:r>
          </a:p>
          <a:p>
            <a:pPr marL="965200" lvl="1" indent="-457200" fontAlgn="base">
              <a:buFont typeface="+mj-lt"/>
              <a:buAutoNum type="arabicPeriod"/>
            </a:pPr>
            <a:r>
              <a:rPr lang="en-GB" dirty="0"/>
              <a:t>Test </a:t>
            </a:r>
            <a:r>
              <a:rPr lang="en-GB" dirty="0" err="1"/>
              <a:t>adımlarının</a:t>
            </a:r>
            <a:r>
              <a:rPr lang="en-GB" dirty="0"/>
              <a:t> </a:t>
            </a:r>
            <a:r>
              <a:rPr lang="en-GB" dirty="0" err="1"/>
              <a:t>oluşturulması</a:t>
            </a:r>
            <a:endParaRPr lang="en-GB" dirty="0"/>
          </a:p>
          <a:p>
            <a:pPr marL="965200" lvl="1" indent="-457200" fontAlgn="base">
              <a:buFont typeface="+mj-lt"/>
              <a:buAutoNum type="arabicPeriod"/>
            </a:pPr>
            <a:r>
              <a:rPr lang="en-GB" dirty="0" err="1"/>
              <a:t>Testlerin</a:t>
            </a:r>
            <a:r>
              <a:rPr lang="en-GB" dirty="0"/>
              <a:t> </a:t>
            </a:r>
            <a:r>
              <a:rPr lang="en-GB" dirty="0" err="1"/>
              <a:t>koşulması</a:t>
            </a:r>
            <a:endParaRPr lang="en-GB" dirty="0"/>
          </a:p>
          <a:p>
            <a:pPr marL="88900" indent="0">
              <a:lnSpc>
                <a:spcPct val="150000"/>
              </a:lnSpc>
              <a:spcBef>
                <a:spcPts val="0"/>
              </a:spcBef>
              <a:buSzPts val="2200"/>
            </a:pP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72144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tr-TR" dirty="0"/>
              <a:t>Yazılım Geliştirme Yaşam Döngüsü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43E229-EDF9-1B47-9894-EF4DE05003B0}"/>
              </a:ext>
            </a:extLst>
          </p:cNvPr>
          <p:cNvSpPr/>
          <p:nvPr/>
        </p:nvSpPr>
        <p:spPr>
          <a:xfrm>
            <a:off x="1929874" y="2875002"/>
            <a:ext cx="886594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Bakim</a:t>
            </a:r>
            <a:r>
              <a:rPr lang="en-GB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ve</a:t>
            </a:r>
            <a:r>
              <a:rPr lang="en-GB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Destek</a:t>
            </a:r>
            <a:r>
              <a:rPr lang="en-GB" sz="22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Artik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uygulamamız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tamamlanmış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ve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son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kullanıcıya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sunulmuştur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. Bu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aşamadan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sonra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takım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kullanıcılardan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geri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bildirimleri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toplayip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cikan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hataları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düzeltir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tr-T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066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tr-TR" dirty="0"/>
              <a:t>Yazılım Geliştirme Yaşam Döngüsü</a:t>
            </a:r>
          </a:p>
        </p:txBody>
      </p:sp>
      <p:pic>
        <p:nvPicPr>
          <p:cNvPr id="141" name="Google Shape;14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1138" y="643475"/>
            <a:ext cx="7669724" cy="5112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</TotalTime>
  <Words>282</Words>
  <Application>Microsoft Macintosh PowerPoint</Application>
  <PresentationFormat>Widescreen</PresentationFormat>
  <Paragraphs>38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Development Life Cycle</dc:title>
  <cp:lastModifiedBy>Ozan İlhan</cp:lastModifiedBy>
  <cp:revision>19</cp:revision>
  <dcterms:modified xsi:type="dcterms:W3CDTF">2020-07-11T19:40:05Z</dcterms:modified>
</cp:coreProperties>
</file>